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4" r:id="rId7"/>
    <p:sldId id="265" r:id="rId8"/>
    <p:sldId id="260" r:id="rId9"/>
    <p:sldId id="262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direct.com/science/article/pii/B9780123743671000719" TargetMode="External"/><Relationship Id="rId2" Type="http://schemas.openxmlformats.org/officeDocument/2006/relationships/hyperlink" Target="https://www.merckvetmanual.com/toxicology/insecticide-and-acaricide-organic-toxicity/organophosphates-toxicit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epts.washington.edu/opchild/images/ach.jpg4" TargetMode="External"/><Relationship Id="rId5" Type="http://schemas.openxmlformats.org/officeDocument/2006/relationships/hyperlink" Target="http://eawag-bbd.ethz.ch/mal/mal_map.html" TargetMode="External"/><Relationship Id="rId4" Type="http://schemas.openxmlformats.org/officeDocument/2006/relationships/hyperlink" Target="http://pmep.cce.cornell.edu/profiles/extoxnet/haloxyfop-methylparathion/malathion-ext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FC6A8-7AF1-4790-9F9F-C97C42AFF6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/>
              <a:t>Malathion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E075E4-276D-4212-AD84-BC1AE3AA19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09" y="4367406"/>
            <a:ext cx="8144134" cy="1117687"/>
          </a:xfrm>
        </p:spPr>
        <p:txBody>
          <a:bodyPr>
            <a:normAutofit/>
          </a:bodyPr>
          <a:lstStyle/>
          <a:p>
            <a:r>
              <a:rPr lang="en-US" sz="2800" dirty="0"/>
              <a:t>and Selective Toxicity</a:t>
            </a:r>
          </a:p>
        </p:txBody>
      </p:sp>
    </p:spTree>
    <p:extLst>
      <p:ext uri="{BB962C8B-B14F-4D97-AF65-F5344CB8AC3E}">
        <p14:creationId xmlns:p14="http://schemas.microsoft.com/office/powerpoint/2010/main" val="3728961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3E498-7EBA-49CA-AB27-54839AFC8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0B14A-3A84-4B65-A239-BE69652E9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918" y="2288746"/>
            <a:ext cx="10934163" cy="4160180"/>
          </a:xfrm>
        </p:spPr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https://www.merckvetmanual.com/toxicology/insecticide-and-acaricide-organic-toxicity/organophosphates-toxicity</a:t>
            </a:r>
            <a:endParaRPr lang="en-US" dirty="0"/>
          </a:p>
          <a:p>
            <a:r>
              <a:rPr lang="en-US" dirty="0">
                <a:hlinkClick r:id="rId3"/>
              </a:rPr>
              <a:t>https://www.sciencedirect.com/science/article/pii/B9780123743671000719</a:t>
            </a:r>
            <a:endParaRPr lang="en-US" dirty="0"/>
          </a:p>
          <a:p>
            <a:r>
              <a:rPr lang="en-US" dirty="0">
                <a:hlinkClick r:id="rId4"/>
              </a:rPr>
              <a:t>http://pmep.cce.cornell.edu/profiles/extoxnet/haloxyfop-methylparathion/malathion-ext.html</a:t>
            </a:r>
            <a:endParaRPr lang="en-US" dirty="0"/>
          </a:p>
          <a:p>
            <a:r>
              <a:rPr lang="en-US" dirty="0">
                <a:hlinkClick r:id="rId5"/>
              </a:rPr>
              <a:t>http://eawag-bbd.ethz.ch/mal/mal_map.html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hlinkClick r:id="rId6"/>
              </a:rPr>
              <a:t>http://depts.washington.edu/opchild/images/ach.jpg4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792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13B0-2E15-46AC-9ED3-A2E07ECC8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Malathion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D39AD-C679-4D4C-AAD8-24460F3E5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1046458" cy="4336644"/>
          </a:xfrm>
        </p:spPr>
        <p:txBody>
          <a:bodyPr>
            <a:normAutofit/>
          </a:bodyPr>
          <a:lstStyle/>
          <a:p>
            <a:r>
              <a:rPr lang="en-US" sz="3200" dirty="0"/>
              <a:t>Organophosphate insecticide</a:t>
            </a:r>
          </a:p>
          <a:p>
            <a:r>
              <a:rPr lang="en-US" sz="3200" dirty="0" err="1"/>
              <a:t>Nonsystemic</a:t>
            </a:r>
            <a:endParaRPr lang="en-US" sz="3200" dirty="0"/>
          </a:p>
          <a:p>
            <a:r>
              <a:rPr lang="en-US" sz="3200" dirty="0"/>
              <a:t>Safe</a:t>
            </a:r>
          </a:p>
          <a:p>
            <a:r>
              <a:rPr lang="en-US" sz="3200" dirty="0"/>
              <a:t>Uses</a:t>
            </a:r>
          </a:p>
          <a:p>
            <a:pPr lvl="1"/>
            <a:r>
              <a:rPr lang="en-US" sz="2800" dirty="0"/>
              <a:t>Plant protection product</a:t>
            </a:r>
          </a:p>
          <a:p>
            <a:pPr lvl="1"/>
            <a:r>
              <a:rPr lang="en-US" sz="2800" dirty="0"/>
              <a:t>Control of vector-borne diseases</a:t>
            </a:r>
          </a:p>
          <a:p>
            <a:pPr lvl="1"/>
            <a:r>
              <a:rPr lang="en-US" sz="2800" dirty="0"/>
              <a:t>Pharmaceutical for control of head lice in humans</a:t>
            </a:r>
          </a:p>
          <a:p>
            <a:pPr lvl="1"/>
            <a:r>
              <a:rPr lang="en-US" sz="2800" dirty="0"/>
              <a:t>Control of </a:t>
            </a:r>
            <a:r>
              <a:rPr lang="en-US" sz="2800" dirty="0">
                <a:solidFill>
                  <a:schemeClr val="bg1"/>
                </a:solidFill>
              </a:rPr>
              <a:t>ecto</a:t>
            </a:r>
            <a:r>
              <a:rPr lang="en-US" sz="2800" dirty="0"/>
              <a:t>parasites on cattle, sheep, and poultry</a:t>
            </a:r>
          </a:p>
        </p:txBody>
      </p:sp>
    </p:spTree>
    <p:extLst>
      <p:ext uri="{BB962C8B-B14F-4D97-AF65-F5344CB8AC3E}">
        <p14:creationId xmlns:p14="http://schemas.microsoft.com/office/powerpoint/2010/main" val="2050082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3396E38-4B06-46F4-B54D-2E52A5BD5D94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050758" y="0"/>
            <a:ext cx="10090484" cy="6894513"/>
          </a:xfrm>
        </p:spPr>
      </p:pic>
    </p:spTree>
    <p:extLst>
      <p:ext uri="{BB962C8B-B14F-4D97-AF65-F5344CB8AC3E}">
        <p14:creationId xmlns:p14="http://schemas.microsoft.com/office/powerpoint/2010/main" val="2248864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E50A233-EDD2-4D34-98AA-ED0768A38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Selective Toxicity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217E6D4-3DCC-42D4-866D-2BE5CE96C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58" y="2326106"/>
            <a:ext cx="11309684" cy="4363453"/>
          </a:xfrm>
        </p:spPr>
        <p:txBody>
          <a:bodyPr>
            <a:normAutofit/>
          </a:bodyPr>
          <a:lstStyle/>
          <a:p>
            <a:r>
              <a:rPr lang="en-US" sz="3200" dirty="0"/>
              <a:t>Highly toxic to insects</a:t>
            </a:r>
          </a:p>
          <a:p>
            <a:r>
              <a:rPr lang="en-US" sz="3200" dirty="0"/>
              <a:t>Low mammalian toxicity</a:t>
            </a:r>
          </a:p>
          <a:p>
            <a:pPr lvl="1"/>
            <a:r>
              <a:rPr lang="en-US" sz="2400" dirty="0"/>
              <a:t>oral LD</a:t>
            </a:r>
            <a:r>
              <a:rPr lang="en-US" sz="2400" baseline="-25000" dirty="0"/>
              <a:t>50</a:t>
            </a:r>
            <a:r>
              <a:rPr lang="en-US" sz="2400" dirty="0"/>
              <a:t> in rats is 885 mg/kg</a:t>
            </a:r>
            <a:r>
              <a:rPr lang="en-US" sz="3200" dirty="0"/>
              <a:t> </a:t>
            </a:r>
          </a:p>
          <a:p>
            <a:pPr lvl="1"/>
            <a:r>
              <a:rPr lang="en-US" sz="2400" dirty="0"/>
              <a:t>dermal LD</a:t>
            </a:r>
            <a:r>
              <a:rPr lang="en-US" sz="2400" baseline="-25000" dirty="0"/>
              <a:t>50</a:t>
            </a:r>
            <a:r>
              <a:rPr lang="en-US" sz="2400" dirty="0"/>
              <a:t> in rabbits is 4,000 mg/kg</a:t>
            </a:r>
            <a:endParaRPr lang="en-US" sz="3600" dirty="0"/>
          </a:p>
          <a:p>
            <a:endParaRPr lang="en-US" sz="2800" dirty="0"/>
          </a:p>
          <a:p>
            <a:r>
              <a:rPr lang="en-US" sz="2800" dirty="0" err="1"/>
              <a:t>Malaoxon</a:t>
            </a:r>
            <a:r>
              <a:rPr lang="en-US" sz="2800" dirty="0"/>
              <a:t> = toxic form</a:t>
            </a:r>
          </a:p>
        </p:txBody>
      </p:sp>
    </p:spTree>
    <p:extLst>
      <p:ext uri="{BB962C8B-B14F-4D97-AF65-F5344CB8AC3E}">
        <p14:creationId xmlns:p14="http://schemas.microsoft.com/office/powerpoint/2010/main" val="2990572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D881E-4C72-4082-9D25-C83828929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Mode of Action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9DD2451-5C75-41FD-B2C0-A4F7AA3DA3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5491" y="2292211"/>
            <a:ext cx="10221017" cy="3940632"/>
          </a:xfrm>
        </p:spPr>
      </p:pic>
    </p:spTree>
    <p:extLst>
      <p:ext uri="{BB962C8B-B14F-4D97-AF65-F5344CB8AC3E}">
        <p14:creationId xmlns:p14="http://schemas.microsoft.com/office/powerpoint/2010/main" val="996880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D50D0-3379-45F9-BB1A-9BA1DDFDD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69270"/>
            <a:ext cx="12192000" cy="1080938"/>
          </a:xfrm>
        </p:spPr>
        <p:txBody>
          <a:bodyPr>
            <a:normAutofit/>
          </a:bodyPr>
          <a:lstStyle/>
          <a:p>
            <a:r>
              <a:rPr lang="en-US" sz="4800" dirty="0"/>
              <a:t>Degradation                                 Pathways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25F474F-DF67-4454-B34D-0F41D39EFE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15587" y="106946"/>
            <a:ext cx="6001127" cy="6644107"/>
          </a:xfrm>
        </p:spPr>
      </p:pic>
    </p:spTree>
    <p:extLst>
      <p:ext uri="{BB962C8B-B14F-4D97-AF65-F5344CB8AC3E}">
        <p14:creationId xmlns:p14="http://schemas.microsoft.com/office/powerpoint/2010/main" val="1257544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54AFA-F20B-4393-AB69-53D376430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Estimated Relative Potency Factors for Acetylcholinesterase Inhibition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DD42CD1-E16D-46EA-B4AA-82EF5BD8C2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2098" y="2628273"/>
            <a:ext cx="11167804" cy="3066674"/>
          </a:xfrm>
        </p:spPr>
      </p:pic>
    </p:spTree>
    <p:extLst>
      <p:ext uri="{BB962C8B-B14F-4D97-AF65-F5344CB8AC3E}">
        <p14:creationId xmlns:p14="http://schemas.microsoft.com/office/powerpoint/2010/main" val="3859658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959FD-D89B-40A2-A6DB-0F78241D5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Insects vs. Mammals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E2D3C5-40B3-4EA7-8F96-0D959A5F3B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1499" y="2069432"/>
            <a:ext cx="5185322" cy="42511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Insects</a:t>
            </a:r>
          </a:p>
          <a:p>
            <a:r>
              <a:rPr lang="en-US" sz="3200" dirty="0"/>
              <a:t>Follow main pathway</a:t>
            </a:r>
          </a:p>
          <a:p>
            <a:r>
              <a:rPr lang="en-US" sz="3200" dirty="0"/>
              <a:t>Metabolized less quickly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259AA5-D042-4154-8211-130F179D48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63091" y="2069432"/>
            <a:ext cx="5767409" cy="42511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Mammals</a:t>
            </a:r>
          </a:p>
          <a:p>
            <a:r>
              <a:rPr lang="en-US" sz="3200" dirty="0"/>
              <a:t>Amount of </a:t>
            </a:r>
            <a:r>
              <a:rPr lang="en-US" sz="3200" dirty="0" err="1"/>
              <a:t>malaoxon</a:t>
            </a:r>
            <a:r>
              <a:rPr lang="en-US" sz="3200" dirty="0"/>
              <a:t> formed is small</a:t>
            </a:r>
          </a:p>
          <a:p>
            <a:r>
              <a:rPr lang="en-US" sz="3200" dirty="0"/>
              <a:t>Rapid metabolism by detoxifying enzymes</a:t>
            </a:r>
          </a:p>
          <a:p>
            <a:r>
              <a:rPr lang="en-US" sz="3200" dirty="0"/>
              <a:t>Degraded relatively quickly in the environment</a:t>
            </a:r>
          </a:p>
        </p:txBody>
      </p:sp>
    </p:spTree>
    <p:extLst>
      <p:ext uri="{BB962C8B-B14F-4D97-AF65-F5344CB8AC3E}">
        <p14:creationId xmlns:p14="http://schemas.microsoft.com/office/powerpoint/2010/main" val="3516174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7400B-1DEB-4327-9562-496D15C3D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Other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E4A7B-AD22-45BF-8D96-EDCAD374B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68956"/>
            <a:ext cx="10645405" cy="4047885"/>
          </a:xfrm>
        </p:spPr>
        <p:txBody>
          <a:bodyPr>
            <a:normAutofit/>
          </a:bodyPr>
          <a:lstStyle/>
          <a:p>
            <a:r>
              <a:rPr lang="en-US" sz="3200" dirty="0"/>
              <a:t>Not a </a:t>
            </a:r>
            <a:r>
              <a:rPr lang="en-US" sz="3200" dirty="0">
                <a:solidFill>
                  <a:schemeClr val="bg1"/>
                </a:solidFill>
              </a:rPr>
              <a:t>teratogen</a:t>
            </a:r>
            <a:r>
              <a:rPr lang="en-US" sz="3200" dirty="0"/>
              <a:t> </a:t>
            </a:r>
          </a:p>
          <a:p>
            <a:r>
              <a:rPr lang="en-US" sz="3200" dirty="0"/>
              <a:t>Impurities enhance toxicity</a:t>
            </a:r>
          </a:p>
          <a:p>
            <a:pPr lvl="1"/>
            <a:r>
              <a:rPr lang="en-US" sz="2800" dirty="0" err="1"/>
              <a:t>Isomalathion</a:t>
            </a:r>
            <a:endParaRPr lang="en-US" sz="2800" dirty="0"/>
          </a:p>
          <a:p>
            <a:pPr lvl="2"/>
            <a:r>
              <a:rPr lang="en-US" sz="2600" dirty="0"/>
              <a:t>Inhibits acetylcholinesterase</a:t>
            </a:r>
          </a:p>
          <a:p>
            <a:pPr lvl="2"/>
            <a:r>
              <a:rPr lang="en-US" sz="2600" dirty="0"/>
              <a:t>Inhibits carboxylesterases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0729907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1495</TotalTime>
  <Words>198</Words>
  <Application>Microsoft Office PowerPoint</Application>
  <PresentationFormat>Widescreen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Trebuchet MS</vt:lpstr>
      <vt:lpstr>Berlin</vt:lpstr>
      <vt:lpstr>Malathion</vt:lpstr>
      <vt:lpstr>Malathion</vt:lpstr>
      <vt:lpstr>PowerPoint Presentation</vt:lpstr>
      <vt:lpstr>Selective Toxicity</vt:lpstr>
      <vt:lpstr>Mode of Action</vt:lpstr>
      <vt:lpstr>Degradation                                 Pathways</vt:lpstr>
      <vt:lpstr>Estimated Relative Potency Factors for Acetylcholinesterase Inhibition</vt:lpstr>
      <vt:lpstr>Insects vs. Mammals</vt:lpstr>
      <vt:lpstr>Other properties</vt:lpstr>
      <vt:lpstr>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Malathion</dc:title>
  <dc:creator>Grace Showalter</dc:creator>
  <cp:lastModifiedBy>Grace Showalter</cp:lastModifiedBy>
  <cp:revision>15</cp:revision>
  <dcterms:created xsi:type="dcterms:W3CDTF">2019-02-12T03:26:52Z</dcterms:created>
  <dcterms:modified xsi:type="dcterms:W3CDTF">2019-02-13T04:21:54Z</dcterms:modified>
</cp:coreProperties>
</file>