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19934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199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94cdd46d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94cdd46d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94cdd46d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f94cdd46d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94cdd46d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f94cdd46d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94cdd46d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f94cdd46d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94cdd46d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94cdd46d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19934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199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94cdd46d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f94cdd46d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19934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199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919934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9199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94cdd46d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94cdd46d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94cdd46d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f94cdd46d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94cdd46d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f94cdd46d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94cdd46d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94cdd46d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6.jpg"/><Relationship Id="rId8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Dogs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Rhyne Booker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Show, Tell, &amp; Learn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Service Dogs</a:t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10950" y="1587300"/>
            <a:ext cx="9144000" cy="34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Guide Dogs</a:t>
            </a:r>
            <a:endParaRPr sz="15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Function: help visually impaired navigate obstacles and provide guidance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Training: follow commands and navigate complex environments</a:t>
            </a:r>
            <a:endParaRPr sz="12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Hearing Dogs</a:t>
            </a:r>
            <a:endParaRPr sz="15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Function: alert individuals who are hearing impaired to important sounds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Training: learn to respond to specific sounds and signal their owner</a:t>
            </a:r>
            <a:endParaRPr sz="12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Mobility Assistance Dog</a:t>
            </a:r>
            <a:endParaRPr sz="15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Function: help individuals with physical disabilities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Training: provide physical support and perform specific mobility related tasks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Retrieving items, providing stability, assisting with walking </a:t>
            </a:r>
            <a:endParaRPr sz="12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Medical Alert Dog</a:t>
            </a:r>
            <a:endParaRPr sz="15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Function</a:t>
            </a:r>
            <a:r>
              <a:rPr lang="en" sz="1200"/>
              <a:t>: alert handlers to medical conditions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Seizures, blood sugar, or allergies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Training: trained to recognize specific medical conditions and signal their handler or take action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E.g., alerting someone nearby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Service Dogs Continued… </a:t>
            </a:r>
            <a:endParaRPr/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0" y="1667325"/>
            <a:ext cx="9144000" cy="34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Psychiatric Service Dogs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Function: assist individuals with mental health conditions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PTSD, anxiety, or severe depression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Can provide grounding, interrupt harmful behaviors, or create a sense of security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Training: trained to perform tasks that help mitigate the effects of the handler’s condition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Medication reminders or creating a buffer in crowded places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Autism Service Dog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Function: assist individuals with ASD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Training: recognize signs of distress or anxiety and offer comfort, as well as to help with social cues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Can help with social interactions, prevent wandering, and ensure safety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service dog can serve multiple purposes and have many different tasks to help mitigate their handlers disability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any dog be a Service Dog?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471900" y="17843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Yes and no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Specific traits are desired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breeds may not be the best fit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Fab Four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Labrador Retriever, Golden Retriever, German Shepherd, Poodle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Favored because of their </a:t>
            </a:r>
            <a:r>
              <a:rPr lang="en"/>
              <a:t>temperament</a:t>
            </a:r>
            <a:r>
              <a:rPr lang="en"/>
              <a:t>, trainability, and ability to perform various tasks effectively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Known time and time again for their high success: low wash rates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That being said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is a mixed opinionated society on if any dog can be a service dog. They just need to be willing to do the work and have the correct attitude when it comes to doing it.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breeds are better at certain jobs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Dogs in Public</a:t>
            </a:r>
            <a:endParaRPr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10950" y="1611125"/>
            <a:ext cx="9144000" cy="3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Questions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 </a:t>
            </a:r>
            <a:r>
              <a:rPr lang="en" sz="1200"/>
              <a:t>business</a:t>
            </a:r>
            <a:r>
              <a:rPr lang="en" sz="1200"/>
              <a:t> is allowed to ask two questions when a dog enters a non-pet friendly store</a:t>
            </a:r>
            <a:endParaRPr sz="1200"/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Is the dog a service animal required because of a disability?</a:t>
            </a:r>
            <a:endParaRPr sz="1200"/>
          </a:p>
          <a:p>
            <a:pPr indent="-304800" lvl="0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What work or task has the dog been trained to perform?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They are not allowed to: 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Ask about the persons disability, require documentation, request the dogs training certification, charge extra fees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Not required to wear a vest or identification, though many choose to do so to signify their status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Behavior Expectations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If a dog is disruptive or aggressive the establishment has the right to ask the dog to leave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Some dogs may bark or jump to alert their handler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/>
              <a:t>Interactions</a:t>
            </a:r>
            <a:r>
              <a:rPr lang="en" sz="1500"/>
              <a:t> </a:t>
            </a:r>
            <a:endParaRPr sz="15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While in public, service dogs and their handlers should be given space and left uninterrupted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No talking to the dog, no petting the dog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It is up to the handler to permit or deny petting based on the dogs training and focus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Distracting a service dog interferes with its ability to do its job</a:t>
            </a:r>
            <a:endParaRPr sz="1200"/>
          </a:p>
          <a:p>
            <a:pPr indent="-304800" lvl="3" marL="18288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E.g., medical alert dogs could miss changes in the handler and cause them to have a medical episode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vs. Fake Service Dogs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0" y="1711100"/>
            <a:ext cx="9144000" cy="3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Real Service Dogs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Task-oriented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Owner focused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Non-reactive </a:t>
            </a:r>
            <a:endParaRPr sz="1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Fake Service Dogs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Lack of adequate training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ESA’s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False documentation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Reactive/ disruptive</a:t>
            </a:r>
            <a:endParaRPr sz="1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Consequences of Fake Service Dogs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Undermining the system</a:t>
            </a:r>
            <a:endParaRPr sz="11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Leads towards skepticism towards legitimate service dogs</a:t>
            </a:r>
            <a:endParaRPr sz="11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Increased</a:t>
            </a:r>
            <a:r>
              <a:rPr lang="en" sz="1100"/>
              <a:t> scrutiny and challenges for those who truly rely on these animals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Safety risks</a:t>
            </a:r>
            <a:endParaRPr sz="11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Risk to the public and legitimate service dogs</a:t>
            </a:r>
            <a:endParaRPr sz="11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Particularly</a:t>
            </a:r>
            <a:r>
              <a:rPr lang="en" sz="1100"/>
              <a:t> if they are aggressive or poorly </a:t>
            </a:r>
            <a:r>
              <a:rPr lang="en" sz="1100"/>
              <a:t>trained 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Orion constellation with star labels.jpg - Wikimedia Commons"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925" y="0"/>
            <a:ext cx="45581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8 months old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Golden Retriever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Written In The Stars 'Orion' CGC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Medical Alert/ Psychiatric Service Dog </a:t>
            </a:r>
            <a:r>
              <a:rPr lang="en" sz="1100">
                <a:solidFill>
                  <a:srgbClr val="FFFFFF"/>
                </a:solidFill>
              </a:rPr>
              <a:t>(in training**)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862950" y="301675"/>
            <a:ext cx="39135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Meet Orion!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09438"/>
            <a:ext cx="1301027" cy="173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0250" y="609438"/>
            <a:ext cx="1319474" cy="175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565813"/>
            <a:ext cx="1476200" cy="196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7">
            <a:alphaModFix/>
          </a:blip>
          <a:srcRect b="41540" l="0" r="0" t="0"/>
          <a:stretch/>
        </p:blipFill>
        <p:spPr>
          <a:xfrm>
            <a:off x="1811988" y="2565812"/>
            <a:ext cx="2525176" cy="196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06550" y="609437"/>
            <a:ext cx="1319474" cy="1759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Americans with </a:t>
            </a:r>
            <a:r>
              <a:rPr lang="en"/>
              <a:t>Disabilities</a:t>
            </a:r>
            <a:r>
              <a:rPr lang="en"/>
              <a:t> Act of 1990</a:t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471900" y="1696875"/>
            <a:ext cx="8222100" cy="3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Landmark piece of legislation in the United States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</a:t>
            </a:r>
            <a:r>
              <a:rPr lang="en" sz="1200"/>
              <a:t>rohibit discrimination against individuals with disabilities in several key areas including: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b="1" lang="en" sz="1200"/>
              <a:t>Employment</a:t>
            </a:r>
            <a:r>
              <a:rPr lang="en" sz="1200"/>
              <a:t>: Employers cannot discriminate against qualified individuals with disabilities in hiring, promotions, or any employment-related activities.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b="1" lang="en" sz="1200"/>
              <a:t>Public Services</a:t>
            </a:r>
            <a:r>
              <a:rPr lang="en" sz="1200"/>
              <a:t>: State and local governments must ensure that people with disabilities have equal access to public services and programs.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b="1" lang="en" sz="1200"/>
              <a:t>Public Accommodations</a:t>
            </a:r>
            <a:r>
              <a:rPr lang="en" sz="1200"/>
              <a:t>: Businesses and organizations that serve the public must provide equal access to their facilities and services, which includes making reasonable modifications for individuals with disabilities.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b="1" lang="en" sz="1200"/>
              <a:t>Telecommunications</a:t>
            </a:r>
            <a:r>
              <a:rPr lang="en" sz="1200"/>
              <a:t>: The ADA mandates that telecommunications services must be accessible to individuals with hearing and speech disabilities.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b="1" lang="en" sz="1200"/>
              <a:t>Miscellaneous Provisions</a:t>
            </a:r>
            <a:r>
              <a:rPr lang="en" sz="1200"/>
              <a:t>: It also covers areas like transportation, access to technology, and various other services.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4294967295" type="body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1973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3" name="Google Shape;93;p16"/>
          <p:cNvGrpSpPr/>
          <p:nvPr/>
        </p:nvGrpSpPr>
        <p:grpSpPr>
          <a:xfrm>
            <a:off x="912820" y="1610215"/>
            <a:ext cx="198900" cy="593656"/>
            <a:chOff x="777447" y="1610215"/>
            <a:chExt cx="198900" cy="593656"/>
          </a:xfrm>
        </p:grpSpPr>
        <p:cxnSp>
          <p:nvCxnSpPr>
            <p:cNvPr id="94" name="Google Shape;94;p16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5" name="Google Shape;95;p16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6"/>
          <p:cNvSpPr txBox="1"/>
          <p:nvPr>
            <p:ph idx="4294967295" type="body"/>
          </p:nvPr>
        </p:nvSpPr>
        <p:spPr>
          <a:xfrm>
            <a:off x="318375" y="374700"/>
            <a:ext cx="2391000" cy="11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/>
              <a:t>Section 504 of the Rehabilitation Act</a:t>
            </a:r>
            <a:r>
              <a:rPr lang="en" sz="1100"/>
              <a:t>: This act prohibits discrimination against individuals with disabilities in federal programs and activities.</a:t>
            </a:r>
            <a:endParaRPr sz="1600"/>
          </a:p>
        </p:txBody>
      </p:sp>
      <p:sp>
        <p:nvSpPr>
          <p:cNvPr id="97" name="Google Shape;97;p16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idx="4294967295" type="body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1986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9" name="Google Shape;99;p16"/>
          <p:cNvGrpSpPr/>
          <p:nvPr/>
        </p:nvGrpSpPr>
        <p:grpSpPr>
          <a:xfrm>
            <a:off x="2266282" y="2938958"/>
            <a:ext cx="198900" cy="593656"/>
            <a:chOff x="2223534" y="2938958"/>
            <a:chExt cx="198900" cy="593656"/>
          </a:xfrm>
        </p:grpSpPr>
        <p:cxnSp>
          <p:nvCxnSpPr>
            <p:cNvPr id="100" name="Google Shape;100;p16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" name="Google Shape;101;p16"/>
            <p:cNvSpPr/>
            <p:nvPr/>
          </p:nvSpPr>
          <p:spPr>
            <a:xfrm flipH="1" rot="10800000">
              <a:off x="2223534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6"/>
          <p:cNvSpPr txBox="1"/>
          <p:nvPr>
            <p:ph idx="4294967295" type="body"/>
          </p:nvPr>
        </p:nvSpPr>
        <p:spPr>
          <a:xfrm>
            <a:off x="1244337" y="3757725"/>
            <a:ext cx="2242800" cy="9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/>
              <a:t>The ADA Bill Introduction</a:t>
            </a:r>
            <a:r>
              <a:rPr lang="en" sz="1100"/>
              <a:t>: The first version of the ADA is introduced in Congress.</a:t>
            </a:r>
            <a:endParaRPr sz="1600"/>
          </a:p>
        </p:txBody>
      </p:sp>
      <p:sp>
        <p:nvSpPr>
          <p:cNvPr id="103" name="Google Shape;103;p16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4294967295" type="body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1990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4058732" y="1610215"/>
            <a:ext cx="198900" cy="593656"/>
            <a:chOff x="3918084" y="1610215"/>
            <a:chExt cx="198900" cy="593656"/>
          </a:xfrm>
        </p:grpSpPr>
        <p:cxnSp>
          <p:nvCxnSpPr>
            <p:cNvPr id="106" name="Google Shape;106;p16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7" name="Google Shape;107;p16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16"/>
          <p:cNvSpPr txBox="1"/>
          <p:nvPr>
            <p:ph idx="4294967295" type="body"/>
          </p:nvPr>
        </p:nvSpPr>
        <p:spPr>
          <a:xfrm>
            <a:off x="3441825" y="677775"/>
            <a:ext cx="2975400" cy="12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/>
              <a:t>ADA Enactment</a:t>
            </a:r>
            <a:r>
              <a:rPr lang="en" sz="1100"/>
              <a:t>: The Americans with Disabilities Act is signed into law on July 26 by President George H.W. Bush. </a:t>
            </a:r>
            <a:endParaRPr sz="1600"/>
          </a:p>
        </p:txBody>
      </p:sp>
      <p:sp>
        <p:nvSpPr>
          <p:cNvPr id="109" name="Google Shape;109;p16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>
            <p:ph idx="4294967295" type="body"/>
          </p:nvPr>
        </p:nvSpPr>
        <p:spPr>
          <a:xfrm>
            <a:off x="5416699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2008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1" name="Google Shape;111;p16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112" name="Google Shape;112;p16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3" name="Google Shape;113;p16"/>
            <p:cNvSpPr/>
            <p:nvPr/>
          </p:nvSpPr>
          <p:spPr>
            <a:xfrm flipH="1" rot="10800000">
              <a:off x="5958946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6"/>
          <p:cNvSpPr txBox="1"/>
          <p:nvPr>
            <p:ph idx="4294967295" type="body"/>
          </p:nvPr>
        </p:nvSpPr>
        <p:spPr>
          <a:xfrm>
            <a:off x="5126902" y="3757725"/>
            <a:ext cx="2242800" cy="9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/>
              <a:t>ADA Amendments Act</a:t>
            </a:r>
            <a:r>
              <a:rPr lang="en" sz="1100"/>
              <a:t>: The ADAAA is signed into law, broadening the definition of disability and making it easier for individuals to prove they have a disability.</a:t>
            </a:r>
            <a:endParaRPr sz="1600"/>
          </a:p>
        </p:txBody>
      </p:sp>
      <p:sp>
        <p:nvSpPr>
          <p:cNvPr id="115" name="Google Shape;115;p16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>
            <p:ph idx="4294967295" type="body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Ongoing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118" name="Google Shape;118;p16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9" name="Google Shape;119;p16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6"/>
          <p:cNvSpPr txBox="1"/>
          <p:nvPr>
            <p:ph idx="4294967295" type="body"/>
          </p:nvPr>
        </p:nvSpPr>
        <p:spPr>
          <a:xfrm>
            <a:off x="6624000" y="178075"/>
            <a:ext cx="2453100" cy="11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/>
              <a:t>Continued Advocacy and Litigation</a:t>
            </a:r>
            <a:r>
              <a:rPr lang="en" sz="1100"/>
              <a:t>: Disability rights advocates continue to work on expanding protections, enforcing existing laws, and addressing new challenges in accessibility and discrimination.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Service Animal?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471900" y="1848375"/>
            <a:ext cx="8222100" cy="3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 service animal is specially trained to help people with disabilities perform specific tasks related to their condition.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key points are: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/>
              <a:t>Training</a:t>
            </a:r>
            <a:r>
              <a:rPr lang="en" sz="1200"/>
              <a:t>: Service animals are trained to perform tasks that directly assist their owners.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/>
              <a:t>Legal Definition</a:t>
            </a:r>
            <a:r>
              <a:rPr lang="en" sz="1200"/>
              <a:t>: Under U.S. law (ADA), only dogs are recognized as service animals; other animals, like emotional support animals, don’t have the same access rights.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/>
              <a:t>Access Rights</a:t>
            </a:r>
            <a:r>
              <a:rPr lang="en" sz="1200"/>
              <a:t>: Service animals are allowed in public spaces where pets typically aren’t permitted, such as restaurants, stores, and public transportation.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Exceptions: Medical, Churches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 short, service animals play a crucial role in helping individuals with disabilities lead more independent lives.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Difference?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192100" y="1766075"/>
            <a:ext cx="20079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Therapy Animal 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2295225" y="1782575"/>
            <a:ext cx="35223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Emotional Support Animal (ESA)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015000" y="1766075"/>
            <a:ext cx="20079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Service Dog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" name="Google Shape;135;p18"/>
          <p:cNvCxnSpPr/>
          <p:nvPr/>
        </p:nvCxnSpPr>
        <p:spPr>
          <a:xfrm>
            <a:off x="2295225" y="1811325"/>
            <a:ext cx="8100" cy="332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5817525" y="1782525"/>
            <a:ext cx="33000" cy="338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8"/>
          <p:cNvCxnSpPr/>
          <p:nvPr/>
        </p:nvCxnSpPr>
        <p:spPr>
          <a:xfrm flipH="1" rot="10800000">
            <a:off x="32100" y="2202175"/>
            <a:ext cx="9077400" cy="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8"/>
          <p:cNvSpPr txBox="1"/>
          <p:nvPr/>
        </p:nvSpPr>
        <p:spPr>
          <a:xfrm>
            <a:off x="-86000" y="2201675"/>
            <a:ext cx="24753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Comfort, support, affection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Many animals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Hospitals, nursing homes, schools, disaster relief areas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Volunteers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Training 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socialization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 public access unless granted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295200" y="2235175"/>
            <a:ext cx="35223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Comfort and companionship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Typically a dog or cat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Can be any pet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 training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Fair Housing Act (FHA) allows ESA’s in ‘no pet’ housing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Documentation needed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 public access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817525" y="2235050"/>
            <a:ext cx="32922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Assistance to a disability 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Dogs and miniature horses only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Extensive training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 years minimum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Task trained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Public access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0" y="1596275"/>
            <a:ext cx="9144000" cy="3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Basic Obedience Training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Commands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Sit, stay, down, come, heel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Socialization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Comfortable around people, other animals, and various environments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Task-Specific Training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Vary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Guide tasks, hearing alerts, mobility assistance, medical alert, psychiatric response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Public Access Training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Ignore distractions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Food, other animals, loud noises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Remain calm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No reactivity or aggression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Responding to handler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continued…</a:t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10950" y="1637050"/>
            <a:ext cx="9144000" cy="3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Behavioral Training</a:t>
            </a:r>
            <a:endParaRPr sz="16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Calm demeanor, non-aggressive, able to handle stressful situations 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Without becoming anxious or overly excited</a:t>
            </a:r>
            <a:endParaRPr sz="13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Handler Training</a:t>
            </a:r>
            <a:endParaRPr sz="16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How to work effectively with their dog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Communication, understanding, proper care and handling</a:t>
            </a:r>
            <a:endParaRPr sz="13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Certification **</a:t>
            </a:r>
            <a:endParaRPr sz="16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Optional (more on next slide)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Training programs offer to ensure a standard of training and behavior</a:t>
            </a:r>
            <a:endParaRPr sz="13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Duration</a:t>
            </a:r>
            <a:endParaRPr sz="16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Several months to two years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Depends on the dogs age, breed, and complexity of tasks</a:t>
            </a:r>
            <a:endParaRPr sz="13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Who can train a service dog?</a:t>
            </a:r>
            <a:endParaRPr sz="16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Organizations or the owner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-25" y="683875"/>
            <a:ext cx="9144000" cy="8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Service Dogs have to be Registered/Certified?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0" y="1711100"/>
            <a:ext cx="9144000" cy="3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ADA does not mandate any form of certification for service dogs, nor is it required by law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official registry recognized by the ADA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organizations offer certification or registration, but this does not confer any additional rights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